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0" r:id="rId11"/>
    <p:sldId id="269" r:id="rId12"/>
    <p:sldId id="271" r:id="rId13"/>
    <p:sldId id="272" r:id="rId14"/>
    <p:sldId id="265" r:id="rId15"/>
    <p:sldId id="266" r:id="rId16"/>
    <p:sldId id="267" r:id="rId17"/>
    <p:sldId id="268" r:id="rId18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7" autoAdjust="0"/>
  </p:normalViewPr>
  <p:slideViewPr>
    <p:cSldViewPr>
      <p:cViewPr varScale="1">
        <p:scale>
          <a:sx n="89" d="100"/>
          <a:sy n="89" d="100"/>
        </p:scale>
        <p:origin x="684" y="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79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en-US"/>
              <a:t>Lots of strings, what if I exchange two of them. (Mathilde birth example! A programmer can annoy thousands of peopl in the blink of an eye).</a:t>
            </a:r>
          </a:p>
          <a:p>
            <a:r>
              <a:rPr lang="da-DK" altLang="en-US"/>
              <a:t>Weird string arrays. No overview of what goes where. Lots of nulls for incomplete data.</a:t>
            </a:r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E7840835-89B5-41B8-8ADE-B78ABD876D2D}" type="slidenum">
              <a:rPr lang="en-US" altLang="en-US" sz="1100"/>
              <a:pPr algn="r">
                <a:spcBef>
                  <a:spcPct val="0"/>
                </a:spcBef>
              </a:pPr>
              <a:t>4</a:t>
            </a:fld>
            <a:endParaRPr lang="en-US" altLang="en-US" sz="11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en-US"/>
              <a:t>Trick question: It is because I stated that I wanted an Immutable object; one whose state cannot be changed. Setters allows – well – setting the state.</a:t>
            </a:r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algn="l" eaLnBrk="0" hangingPunct="0">
              <a:spcBef>
                <a:spcPct val="30000"/>
              </a:spcBef>
              <a:defRPr sz="15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eaLnBrk="0" fontAlgn="base" hangingPunct="0">
              <a:spcBef>
                <a:spcPct val="3000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51D14059-AD33-48AA-967A-E6E6B7A7028A}" type="slidenum">
              <a:rPr lang="en-US" altLang="en-US" sz="1100"/>
              <a:pPr algn="r">
                <a:spcBef>
                  <a:spcPct val="0"/>
                </a:spcBef>
              </a:pPr>
              <a:t>5</a:t>
            </a:fld>
            <a:endParaRPr lang="en-US" altLang="en-US" sz="11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Bloch Builder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8DD17-FC26-4A08-87CE-D7574B784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3-1-2 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BFD63-9CC5-43CE-8102-F9C156FE3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Hm…</a:t>
            </a:r>
          </a:p>
          <a:p>
            <a:endParaRPr lang="da-DK" dirty="0"/>
          </a:p>
          <a:p>
            <a:r>
              <a:rPr lang="da-DK" dirty="0"/>
              <a:t>(2) Favor object composition</a:t>
            </a:r>
          </a:p>
          <a:p>
            <a:pPr lvl="1"/>
            <a:r>
              <a:rPr lang="da-DK" dirty="0"/>
              <a:t>Two objects collaborate to produce a single immutable object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968A3-8C2E-4529-9A79-54642FA53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DA725-FAA3-4EA4-B3B8-176ED573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64E78-0BCD-4DDC-AA21-643D08448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68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0E168-8335-4BDA-BDDE-88F1EC1AC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Another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F2C8B-29F6-4292-B2F5-46E9C3BF5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/>
              <a:t>EtaStone</a:t>
            </a:r>
            <a:r>
              <a:rPr lang="da-DK" dirty="0"/>
              <a:t> ‘</a:t>
            </a:r>
            <a:r>
              <a:rPr lang="da-DK" dirty="0" err="1"/>
              <a:t>Effect’s</a:t>
            </a:r>
            <a:endParaRPr lang="da-DK" dirty="0"/>
          </a:p>
          <a:p>
            <a:pPr lvl="1"/>
            <a:r>
              <a:rPr lang="en-US" dirty="0"/>
              <a:t>When a card is played, it executes an ‘effect’</a:t>
            </a:r>
          </a:p>
          <a:p>
            <a:r>
              <a:rPr lang="en-US" dirty="0"/>
              <a:t>Old ‘direct’ code for </a:t>
            </a:r>
            <a:r>
              <a:rPr lang="en-US" dirty="0" err="1"/>
              <a:t>EtaStone’s</a:t>
            </a:r>
            <a:r>
              <a:rPr lang="en-US" dirty="0"/>
              <a:t> </a:t>
            </a:r>
            <a:r>
              <a:rPr lang="en-US" dirty="0" err="1"/>
              <a:t>TomatoSalad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7F6EC-E4CF-47DC-B9D7-DED33FC5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DDE37-2B39-4FF6-AA4F-02AA6CBC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D9D0C-377C-4FF8-8AB9-7D62AE6C5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2324100"/>
            <a:ext cx="7219950" cy="23857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894" y="2750930"/>
            <a:ext cx="6591007" cy="19353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5038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code, using a </a:t>
            </a:r>
            <a:r>
              <a:rPr lang="en-US" i="1" dirty="0"/>
              <a:t>Fluent API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485900"/>
            <a:ext cx="7581207" cy="2057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08863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Examples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my </a:t>
            </a:r>
            <a:r>
              <a:rPr lang="en-US" dirty="0" err="1"/>
              <a:t>SigmaStone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point</a:t>
            </a:r>
          </a:p>
          <a:p>
            <a:pPr lvl="1"/>
            <a:r>
              <a:rPr lang="en-US" dirty="0"/>
              <a:t>Readable and very short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952500"/>
            <a:ext cx="2319810" cy="32956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606550"/>
            <a:ext cx="5848350" cy="15049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43099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Analysis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noProof="0" dirty="0"/>
              <a:t>Benefits</a:t>
            </a:r>
          </a:p>
          <a:p>
            <a:pPr lvl="1"/>
            <a:r>
              <a:rPr lang="en-US" altLang="en-US" sz="2000" noProof="0" dirty="0"/>
              <a:t>Improved analyzability of complex object construction </a:t>
            </a:r>
            <a:r>
              <a:rPr lang="en-US" altLang="en-US" sz="2000" i="1" noProof="0" dirty="0"/>
              <a:t>(fluent API)</a:t>
            </a:r>
          </a:p>
          <a:p>
            <a:pPr lvl="1"/>
            <a:r>
              <a:rPr lang="en-US" altLang="en-US" sz="2000" noProof="0" dirty="0"/>
              <a:t>Improved reliability (lower probability of wrong coding)</a:t>
            </a:r>
          </a:p>
          <a:p>
            <a:pPr lvl="1"/>
            <a:r>
              <a:rPr lang="en-US" altLang="en-US" sz="2000" noProof="0" dirty="0"/>
              <a:t>Improved support for partial object construction</a:t>
            </a:r>
          </a:p>
          <a:p>
            <a:pPr lvl="1"/>
            <a:r>
              <a:rPr lang="en-US" altLang="en-US" sz="2000" noProof="0" dirty="0"/>
              <a:t>Improved support for constraint checking</a:t>
            </a:r>
          </a:p>
          <a:p>
            <a:r>
              <a:rPr lang="en-US" altLang="en-US" sz="2400" noProof="0" dirty="0"/>
              <a:t>Liabilities</a:t>
            </a:r>
          </a:p>
          <a:p>
            <a:pPr lvl="1"/>
            <a:r>
              <a:rPr lang="en-US" altLang="en-US" sz="2000" noProof="0" dirty="0"/>
              <a:t>Complex coding of the internal builder</a:t>
            </a:r>
          </a:p>
          <a:p>
            <a:pPr lvl="2"/>
            <a:r>
              <a:rPr lang="en-US" altLang="en-US" sz="1800" noProof="0" dirty="0"/>
              <a:t>Intermediate state objects</a:t>
            </a:r>
          </a:p>
          <a:p>
            <a:pPr lvl="2"/>
            <a:r>
              <a:rPr lang="en-US" altLang="en-US" sz="1800" noProof="0" dirty="0"/>
              <a:t>Lots of named setters</a:t>
            </a:r>
          </a:p>
          <a:p>
            <a:pPr lvl="2"/>
            <a:r>
              <a:rPr lang="en-US" altLang="en-US" sz="1800" noProof="0" dirty="0"/>
              <a:t>Private constructor in the outer/final object</a:t>
            </a:r>
          </a:p>
          <a:p>
            <a:r>
              <a:rPr lang="en-US" altLang="en-US" sz="2400" noProof="0" dirty="0"/>
              <a:t>Conclusion: Careful evaluate benefit/liabilities</a:t>
            </a:r>
          </a:p>
        </p:txBody>
      </p:sp>
      <p:sp>
        <p:nvSpPr>
          <p:cNvPr id="2" name="Rectangle 1"/>
          <p:cNvSpPr/>
          <p:nvPr/>
        </p:nvSpPr>
        <p:spPr>
          <a:xfrm rot="1124656">
            <a:off x="6151747" y="3801096"/>
            <a:ext cx="25146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i="1" dirty="0"/>
              <a:t>Do not talk to </a:t>
            </a:r>
            <a:r>
              <a:rPr lang="da-DK" i="1" dirty="0" err="1"/>
              <a:t>strangers</a:t>
            </a:r>
            <a:r>
              <a:rPr lang="da-DK" i="1" dirty="0"/>
              <a:t>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167762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Why do you need to know?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noProof="0" dirty="0"/>
              <a:t>This builder is increasingly seen in open source libraries</a:t>
            </a:r>
          </a:p>
          <a:p>
            <a:pPr lvl="1"/>
            <a:endParaRPr lang="en-US" altLang="en-US" sz="2000" noProof="0" dirty="0"/>
          </a:p>
          <a:p>
            <a:r>
              <a:rPr lang="en-US" altLang="en-US" sz="2400" noProof="0" dirty="0"/>
              <a:t>Example:</a:t>
            </a:r>
          </a:p>
          <a:p>
            <a:pPr lvl="1"/>
            <a:r>
              <a:rPr lang="en-US" altLang="en-US" sz="2000" noProof="0" dirty="0" err="1"/>
              <a:t>Unirest</a:t>
            </a:r>
            <a:endParaRPr lang="en-US" altLang="en-US" sz="2000" noProof="0" dirty="0"/>
          </a:p>
          <a:p>
            <a:pPr lvl="2"/>
            <a:r>
              <a:rPr lang="en-US" altLang="en-US" sz="1800" noProof="0" dirty="0" err="1"/>
              <a:t>asJson</a:t>
            </a:r>
            <a:r>
              <a:rPr lang="en-US" altLang="en-US" sz="1800" noProof="0" dirty="0"/>
              <a:t>() builds the http request and executes it</a:t>
            </a:r>
          </a:p>
          <a:p>
            <a:pPr lvl="1"/>
            <a:r>
              <a:rPr lang="en-US" altLang="en-US" sz="2200" dirty="0" err="1"/>
              <a:t>TestContainers</a:t>
            </a:r>
            <a:endParaRPr lang="en-US" altLang="en-US" sz="2200" dirty="0"/>
          </a:p>
          <a:p>
            <a:pPr lvl="2"/>
            <a:r>
              <a:rPr lang="en-US" altLang="en-US" sz="1800" noProof="0" dirty="0"/>
              <a:t>Build docker containers</a:t>
            </a:r>
          </a:p>
          <a:p>
            <a:pPr lvl="1"/>
            <a:r>
              <a:rPr lang="en-US" altLang="en-US" sz="2000" noProof="0" dirty="0"/>
              <a:t>Logging frameworks, </a:t>
            </a:r>
            <a:br>
              <a:rPr lang="en-US" altLang="en-US" sz="2000" noProof="0" dirty="0"/>
            </a:br>
            <a:r>
              <a:rPr lang="en-US" altLang="en-US" sz="2000" noProof="0" dirty="0"/>
              <a:t>Mock frameworks, …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485900"/>
            <a:ext cx="3592512" cy="981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C61F1BF-BFB8-40A9-B252-0B704030B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959757"/>
            <a:ext cx="4167986" cy="247346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87071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Relation to </a:t>
            </a:r>
            <a:r>
              <a:rPr lang="en-US" altLang="en-US" noProof="0" dirty="0" err="1"/>
              <a:t>GoF</a:t>
            </a:r>
            <a:r>
              <a:rPr lang="en-US" altLang="en-US" noProof="0" dirty="0"/>
              <a:t> Builder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Bloch states that this pattern is equal to </a:t>
            </a:r>
            <a:r>
              <a:rPr lang="en-US" altLang="en-US" noProof="0" dirty="0" err="1"/>
              <a:t>GoF’s</a:t>
            </a:r>
            <a:r>
              <a:rPr lang="en-US" altLang="en-US" noProof="0" dirty="0"/>
              <a:t> Builder pattern</a:t>
            </a:r>
          </a:p>
          <a:p>
            <a:pPr lvl="1"/>
            <a:r>
              <a:rPr lang="en-US" altLang="en-US" i="1" noProof="0" dirty="0"/>
              <a:t>I do not really agree…</a:t>
            </a:r>
          </a:p>
          <a:p>
            <a:pPr lvl="2"/>
            <a:r>
              <a:rPr lang="en-US" altLang="en-US" noProof="0" dirty="0"/>
              <a:t>The Intent is different. </a:t>
            </a:r>
            <a:r>
              <a:rPr lang="en-US" altLang="en-US" dirty="0" err="1"/>
              <a:t>GoF</a:t>
            </a:r>
            <a:r>
              <a:rPr lang="en-US" altLang="en-US" dirty="0"/>
              <a:t> </a:t>
            </a:r>
            <a:r>
              <a:rPr lang="en-US" altLang="en-US" noProof="0" dirty="0"/>
              <a:t>Builder intent: ”</a:t>
            </a:r>
            <a:r>
              <a:rPr lang="en-US" altLang="en-US" i="1" noProof="0" dirty="0"/>
              <a:t>… so the same construction process can create different representations”</a:t>
            </a:r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Bloch’s builder intent is to create </a:t>
            </a:r>
            <a:r>
              <a:rPr lang="en-US" altLang="en-US" i="1" noProof="0" dirty="0"/>
              <a:t>single representation</a:t>
            </a:r>
            <a:r>
              <a:rPr lang="en-US" altLang="en-US" noProof="0" dirty="0"/>
              <a:t> but solves </a:t>
            </a:r>
            <a:r>
              <a:rPr lang="en-US" altLang="en-US" i="1" noProof="0" dirty="0"/>
              <a:t>faced with many constructor parameters</a:t>
            </a:r>
            <a:endParaRPr lang="en-US" altLang="en-US" noProof="0" dirty="0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6" y="3037417"/>
            <a:ext cx="66770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5278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Reference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Great book </a:t>
            </a:r>
            <a:r>
              <a:rPr lang="en-US" altLang="en-US" noProof="0" dirty="0">
                <a:sym typeface="Wingdings" pitchFamily="2" charset="2"/>
              </a:rPr>
              <a:t></a:t>
            </a:r>
            <a:endParaRPr lang="en-US" altLang="en-US" noProof="0" dirty="0"/>
          </a:p>
        </p:txBody>
      </p:sp>
      <p:pic>
        <p:nvPicPr>
          <p:cNvPr id="15364" name="Picture 2" descr="https://images-na.ssl-images-amazon.com/images/I/51sRluR-aOL._SX359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297782"/>
            <a:ext cx="3092451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207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530027-3052-49FF-B16B-4F4E14BC8097}"/>
              </a:ext>
            </a:extLst>
          </p:cNvPr>
          <p:cNvSpPr/>
          <p:nvPr/>
        </p:nvSpPr>
        <p:spPr>
          <a:xfrm>
            <a:off x="2667000" y="4305300"/>
            <a:ext cx="2209800" cy="381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Problem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noProof="0" dirty="0"/>
              <a:t>We need to define </a:t>
            </a:r>
            <a:r>
              <a:rPr lang="en-US" altLang="en-US" sz="2400" i="1" noProof="0" dirty="0" err="1"/>
              <a:t>PersonIdentity</a:t>
            </a:r>
            <a:r>
              <a:rPr lang="en-US" altLang="en-US" sz="2400" noProof="0" dirty="0"/>
              <a:t> objects</a:t>
            </a:r>
          </a:p>
          <a:p>
            <a:pPr lvl="1"/>
            <a:r>
              <a:rPr lang="en-US" altLang="en-US" sz="2000" noProof="0" dirty="0"/>
              <a:t>Representing</a:t>
            </a:r>
          </a:p>
          <a:p>
            <a:pPr lvl="2"/>
            <a:r>
              <a:rPr lang="en-US" altLang="en-US" sz="1800" noProof="0" dirty="0"/>
              <a:t>Names, SSN (CPR), phone numbers, gender, date of birth, address, title, …</a:t>
            </a:r>
          </a:p>
          <a:p>
            <a:pPr lvl="1"/>
            <a:r>
              <a:rPr lang="en-US" altLang="en-US" sz="2000" noProof="0" dirty="0"/>
              <a:t>Moreover, need to define </a:t>
            </a:r>
            <a:r>
              <a:rPr lang="en-US" altLang="en-US" sz="2000" i="1" noProof="0" dirty="0"/>
              <a:t>partial knowledge</a:t>
            </a:r>
          </a:p>
          <a:p>
            <a:pPr lvl="2"/>
            <a:r>
              <a:rPr lang="en-US" altLang="en-US" sz="1800" noProof="0" dirty="0"/>
              <a:t>I.e. ‘Per Christensen’ but we do not know date of birth, phone number, etc.</a:t>
            </a:r>
          </a:p>
          <a:p>
            <a:pPr lvl="1"/>
            <a:r>
              <a:rPr lang="en-US" altLang="en-US" sz="2000" noProof="0" dirty="0"/>
              <a:t>And potential with </a:t>
            </a:r>
            <a:r>
              <a:rPr lang="en-US" altLang="en-US" sz="2000" i="1" noProof="0" dirty="0"/>
              <a:t>complex constraints</a:t>
            </a:r>
          </a:p>
          <a:p>
            <a:pPr lvl="2"/>
            <a:r>
              <a:rPr lang="en-US" altLang="en-US" sz="1800" noProof="0" dirty="0"/>
              <a:t>Ex. Assign title ‘Mr.’ to male, ‘Miss’ to female, in case no title is assigned</a:t>
            </a:r>
          </a:p>
          <a:p>
            <a:pPr lvl="1"/>
            <a:r>
              <a:rPr lang="en-US" altLang="en-US" sz="2000" noProof="0" dirty="0"/>
              <a:t>And they are </a:t>
            </a:r>
            <a:r>
              <a:rPr lang="en-US" altLang="en-US" sz="2000" i="1" noProof="0" dirty="0"/>
              <a:t>immutable objects</a:t>
            </a:r>
            <a:endParaRPr lang="en-US" altLang="en-US" sz="2000" noProof="0" dirty="0"/>
          </a:p>
          <a:p>
            <a:r>
              <a:rPr lang="en-US" altLang="en-US" sz="2400" noProof="0" dirty="0"/>
              <a:t>O</a:t>
            </a:r>
            <a:r>
              <a:rPr lang="en-US" altLang="en-US" sz="2400" i="1" noProof="0" dirty="0"/>
              <a:t>bjects with complex state to be set</a:t>
            </a:r>
            <a:endParaRPr lang="en-US" altLang="en-US" sz="2400" noProof="0" dirty="0"/>
          </a:p>
          <a:p>
            <a:endParaRPr lang="en-US" altLang="en-US" sz="2400" noProof="0" dirty="0"/>
          </a:p>
        </p:txBody>
      </p:sp>
    </p:spTree>
    <p:extLst>
      <p:ext uri="{BB962C8B-B14F-4D97-AF65-F5344CB8AC3E}">
        <p14:creationId xmlns:p14="http://schemas.microsoft.com/office/powerpoint/2010/main" val="170941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Problem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The solution is well known: </a:t>
            </a:r>
            <a:r>
              <a:rPr lang="en-US" altLang="en-US" b="1" noProof="0" dirty="0"/>
              <a:t>Constructor parameters…</a:t>
            </a:r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1" y="1837532"/>
            <a:ext cx="6704013" cy="366051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9060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Usage…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7011"/>
            <a:ext cx="4978400" cy="4151313"/>
          </a:xfrm>
        </p:spPr>
        <p:txBody>
          <a:bodyPr/>
          <a:lstStyle/>
          <a:p>
            <a:r>
              <a:rPr lang="en-US" altLang="en-US" noProof="0" dirty="0"/>
              <a:t>Defining John and Ann…</a:t>
            </a:r>
          </a:p>
          <a:p>
            <a:pPr lvl="1"/>
            <a:r>
              <a:rPr lang="en-US" altLang="en-US" noProof="0" dirty="0"/>
              <a:t>Exercise: Liabilities ???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930928"/>
            <a:ext cx="6707188" cy="372136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cxnSp>
        <p:nvCxnSpPr>
          <p:cNvPr id="6149" name="Straight Connector 2"/>
          <p:cNvCxnSpPr>
            <a:cxnSpLocks noChangeShapeType="1"/>
          </p:cNvCxnSpPr>
          <p:nvPr/>
        </p:nvCxnSpPr>
        <p:spPr bwMode="auto">
          <a:xfrm>
            <a:off x="2248957" y="2654301"/>
            <a:ext cx="719138" cy="0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0" name="Straight Connector 4"/>
          <p:cNvCxnSpPr>
            <a:cxnSpLocks noChangeShapeType="1"/>
          </p:cNvCxnSpPr>
          <p:nvPr/>
        </p:nvCxnSpPr>
        <p:spPr bwMode="auto">
          <a:xfrm>
            <a:off x="2341034" y="4194704"/>
            <a:ext cx="576263" cy="0"/>
          </a:xfrm>
          <a:prstGeom prst="line">
            <a:avLst/>
          </a:prstGeom>
          <a:noFill/>
          <a:ln w="381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C500E566-EA2D-4147-9901-D56C4F9826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7778" y="3399638"/>
            <a:ext cx="3013940" cy="225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94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Exercise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An alternative would be</a:t>
            </a:r>
          </a:p>
          <a:p>
            <a:pPr lvl="1"/>
            <a:r>
              <a:rPr lang="en-US" altLang="en-US" noProof="0" dirty="0" err="1"/>
              <a:t>PersonIdentity</a:t>
            </a:r>
            <a:r>
              <a:rPr lang="en-US" altLang="en-US" noProof="0" dirty="0"/>
              <a:t> pi = new </a:t>
            </a:r>
            <a:r>
              <a:rPr lang="en-US" altLang="en-US" noProof="0" dirty="0" err="1"/>
              <a:t>PersonIdentity</a:t>
            </a:r>
            <a:r>
              <a:rPr lang="en-US" altLang="en-US" noProof="0" dirty="0"/>
              <a:t>();</a:t>
            </a:r>
          </a:p>
          <a:p>
            <a:pPr lvl="1"/>
            <a:r>
              <a:rPr lang="en-US" altLang="en-US" noProof="0" dirty="0" err="1"/>
              <a:t>pi.setFamilyName</a:t>
            </a:r>
            <a:r>
              <a:rPr lang="en-US" altLang="en-US" noProof="0" dirty="0"/>
              <a:t>(”Hansen”);</a:t>
            </a:r>
          </a:p>
          <a:p>
            <a:pPr lvl="1"/>
            <a:r>
              <a:rPr lang="en-US" altLang="en-US" noProof="0" dirty="0" err="1"/>
              <a:t>pi.addGivenName</a:t>
            </a:r>
            <a:r>
              <a:rPr lang="en-US" altLang="en-US" noProof="0" dirty="0"/>
              <a:t>(”Kaj”);</a:t>
            </a:r>
          </a:p>
          <a:p>
            <a:pPr lvl="1"/>
            <a:r>
              <a:rPr lang="en-US" altLang="en-US" noProof="0" dirty="0" err="1"/>
              <a:t>pi.setGender</a:t>
            </a:r>
            <a:r>
              <a:rPr lang="en-US" altLang="en-US" noProof="0" dirty="0"/>
              <a:t>(</a:t>
            </a:r>
            <a:r>
              <a:rPr lang="en-US" altLang="en-US" noProof="0" dirty="0" err="1"/>
              <a:t>Gender.Male</a:t>
            </a:r>
            <a:r>
              <a:rPr lang="en-US" altLang="en-US" noProof="0" dirty="0"/>
              <a:t>);</a:t>
            </a:r>
          </a:p>
          <a:p>
            <a:pPr lvl="1"/>
            <a:r>
              <a:rPr lang="en-US" altLang="en-US" noProof="0" dirty="0"/>
              <a:t>…</a:t>
            </a:r>
          </a:p>
          <a:p>
            <a:endParaRPr lang="en-US" altLang="en-US" noProof="0" dirty="0"/>
          </a:p>
          <a:p>
            <a:r>
              <a:rPr lang="en-US" altLang="en-US" noProof="0" dirty="0"/>
              <a:t>Why is this not an acceptable solution?</a:t>
            </a:r>
          </a:p>
          <a:p>
            <a:endParaRPr lang="en-US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70028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Bloch’s Builder / Effective Java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noProof="0" dirty="0"/>
              <a:t>Alternative</a:t>
            </a:r>
          </a:p>
          <a:p>
            <a:pPr lvl="1"/>
            <a:r>
              <a:rPr lang="en-US" altLang="en-US" sz="2000" noProof="0" dirty="0"/>
              <a:t>Construct a </a:t>
            </a:r>
            <a:r>
              <a:rPr lang="en-US" altLang="en-US" sz="2000" i="1" noProof="0" dirty="0"/>
              <a:t>builder</a:t>
            </a:r>
            <a:r>
              <a:rPr lang="en-US" altLang="en-US" sz="2000" noProof="0" dirty="0"/>
              <a:t> object, using its </a:t>
            </a:r>
            <a:r>
              <a:rPr lang="en-US" altLang="en-US" sz="2000" i="1" noProof="0" dirty="0"/>
              <a:t>setter</a:t>
            </a:r>
            <a:r>
              <a:rPr lang="en-US" altLang="en-US" sz="2000" noProof="0" dirty="0"/>
              <a:t> methods, and finally ask it to </a:t>
            </a:r>
            <a:r>
              <a:rPr lang="en-US" altLang="en-US" sz="2000" i="1" noProof="0" dirty="0"/>
              <a:t>build</a:t>
            </a:r>
            <a:r>
              <a:rPr lang="en-US" altLang="en-US" sz="2000" noProof="0" dirty="0"/>
              <a:t> the </a:t>
            </a:r>
            <a:r>
              <a:rPr lang="en-US" altLang="en-US" sz="2000" noProof="0" dirty="0" err="1"/>
              <a:t>PersonIdentity</a:t>
            </a:r>
            <a:endParaRPr lang="en-US" altLang="en-US" sz="2000" noProof="0" dirty="0"/>
          </a:p>
          <a:p>
            <a:endParaRPr lang="en-US" altLang="en-US" sz="2400" noProof="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 rotWithShape="1">
          <a:blip r:embed="rId2"/>
          <a:srcRect b="39670"/>
          <a:stretch/>
        </p:blipFill>
        <p:spPr bwMode="auto">
          <a:xfrm>
            <a:off x="250825" y="2137834"/>
            <a:ext cx="6904038" cy="275960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/>
          <a:srcRect t="61906" r="30548"/>
          <a:stretch/>
        </p:blipFill>
        <p:spPr bwMode="auto">
          <a:xfrm>
            <a:off x="4572001" y="3217334"/>
            <a:ext cx="4456113" cy="162057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cxnSp>
        <p:nvCxnSpPr>
          <p:cNvPr id="8198" name="Straight Arrow Connector 2"/>
          <p:cNvCxnSpPr>
            <a:cxnSpLocks noChangeShapeType="1"/>
          </p:cNvCxnSpPr>
          <p:nvPr/>
        </p:nvCxnSpPr>
        <p:spPr bwMode="auto">
          <a:xfrm flipV="1">
            <a:off x="107950" y="4357687"/>
            <a:ext cx="503238" cy="179917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199" name="Straight Arrow Connector 5"/>
          <p:cNvCxnSpPr>
            <a:cxnSpLocks noChangeShapeType="1"/>
          </p:cNvCxnSpPr>
          <p:nvPr/>
        </p:nvCxnSpPr>
        <p:spPr bwMode="auto">
          <a:xfrm flipV="1">
            <a:off x="3779838" y="4357687"/>
            <a:ext cx="1079500" cy="719667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844225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Bloch’s Builder / Effective Java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The internal Builder</a:t>
            </a:r>
          </a:p>
          <a:p>
            <a:endParaRPr lang="en-US" altLang="en-US" noProof="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9" y="1477699"/>
            <a:ext cx="4364037" cy="59928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cxnSp>
        <p:nvCxnSpPr>
          <p:cNvPr id="9221" name="Straight Arrow Connector 3"/>
          <p:cNvCxnSpPr>
            <a:cxnSpLocks noChangeShapeType="1"/>
          </p:cNvCxnSpPr>
          <p:nvPr/>
        </p:nvCxnSpPr>
        <p:spPr bwMode="auto">
          <a:xfrm flipH="1">
            <a:off x="4284663" y="1778000"/>
            <a:ext cx="1727200" cy="59532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138" y="2137833"/>
            <a:ext cx="4000500" cy="29051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7538" y="3378729"/>
            <a:ext cx="4238625" cy="157956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79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477698"/>
            <a:ext cx="4953000" cy="2333625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Bloch’s Builder / Effective Java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noProof="0" dirty="0"/>
              <a:t>The </a:t>
            </a:r>
            <a:r>
              <a:rPr lang="en-US" altLang="en-US" b="1" noProof="0" dirty="0"/>
              <a:t>build()</a:t>
            </a:r>
            <a:r>
              <a:rPr lang="en-US" altLang="en-US" noProof="0" dirty="0"/>
              <a:t> method</a:t>
            </a:r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endParaRPr lang="en-US" altLang="en-US" noProof="0" dirty="0"/>
          </a:p>
          <a:p>
            <a:r>
              <a:rPr lang="en-US" altLang="en-US" noProof="0" dirty="0"/>
              <a:t>Depends on </a:t>
            </a:r>
            <a:r>
              <a:rPr lang="en-US" altLang="en-US" i="1" noProof="0" dirty="0"/>
              <a:t>private</a:t>
            </a:r>
            <a:r>
              <a:rPr lang="en-US" altLang="en-US" noProof="0" dirty="0"/>
              <a:t> constructor</a:t>
            </a:r>
          </a:p>
          <a:p>
            <a:endParaRPr lang="en-US" altLang="en-US" noProof="0" dirty="0"/>
          </a:p>
        </p:txBody>
      </p:sp>
      <p:cxnSp>
        <p:nvCxnSpPr>
          <p:cNvPr id="10245" name="Straight Arrow Connector 3"/>
          <p:cNvCxnSpPr>
            <a:cxnSpLocks noChangeShapeType="1"/>
          </p:cNvCxnSpPr>
          <p:nvPr/>
        </p:nvCxnSpPr>
        <p:spPr bwMode="auto">
          <a:xfrm flipH="1">
            <a:off x="5076826" y="3278188"/>
            <a:ext cx="3095625" cy="239448"/>
          </a:xfrm>
          <a:prstGeom prst="straightConnector1">
            <a:avLst/>
          </a:prstGeom>
          <a:noFill/>
          <a:ln w="381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4470400"/>
            <a:ext cx="3924300" cy="120650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rgbClr val="FF0000"/>
                </a:solidFill>
                <a:prstDash val="solid"/>
                <a:miter lim="800000"/>
                <a:headEnd type="none" w="med" len="med"/>
                <a:tailEnd type="none" w="lg" len="lg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19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noProof="0" dirty="0"/>
              <a:t>The Two-Phase Process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2400" noProof="0" dirty="0"/>
              <a:t>The algorithm</a:t>
            </a:r>
          </a:p>
          <a:p>
            <a:pPr lvl="1"/>
            <a:r>
              <a:rPr lang="en-US" altLang="en-US" sz="2000" noProof="0" dirty="0"/>
              <a:t>You create the </a:t>
            </a:r>
            <a:r>
              <a:rPr lang="en-US" altLang="en-US" sz="2000" i="1" noProof="0" dirty="0"/>
              <a:t>internal builder object</a:t>
            </a:r>
          </a:p>
          <a:p>
            <a:pPr lvl="1"/>
            <a:r>
              <a:rPr lang="en-US" altLang="en-US" sz="2000" noProof="0" dirty="0"/>
              <a:t>You set all state, using its setters, in temporary state variables, in the internal builder</a:t>
            </a:r>
          </a:p>
          <a:p>
            <a:pPr lvl="1"/>
            <a:r>
              <a:rPr lang="en-US" altLang="en-US" sz="2000" noProof="0" dirty="0"/>
              <a:t>You invoke its </a:t>
            </a:r>
            <a:r>
              <a:rPr lang="en-US" altLang="en-US" sz="2000" i="1" noProof="0" dirty="0"/>
              <a:t>build()</a:t>
            </a:r>
          </a:p>
          <a:p>
            <a:pPr lvl="2"/>
            <a:r>
              <a:rPr lang="en-US" altLang="en-US" sz="1800" noProof="0" dirty="0"/>
              <a:t>Which can</a:t>
            </a:r>
          </a:p>
          <a:p>
            <a:pPr lvl="3"/>
            <a:r>
              <a:rPr lang="en-US" altLang="en-US" sz="1600" noProof="0" dirty="0"/>
              <a:t>Verify constraints between state variables</a:t>
            </a:r>
          </a:p>
          <a:p>
            <a:pPr lvl="3"/>
            <a:r>
              <a:rPr lang="en-US" altLang="en-US" sz="1600" noProof="0" dirty="0"/>
              <a:t>Set/alter additional state as defined by requirements</a:t>
            </a:r>
          </a:p>
          <a:p>
            <a:pPr lvl="2"/>
            <a:r>
              <a:rPr lang="en-US" altLang="en-US" sz="1800" noProof="0" dirty="0"/>
              <a:t>Compute the final state space, and…</a:t>
            </a:r>
          </a:p>
          <a:p>
            <a:pPr lvl="1"/>
            <a:r>
              <a:rPr lang="en-US" altLang="en-US" sz="2000" noProof="0" dirty="0"/>
              <a:t>… that invokes the final object’s constructor</a:t>
            </a:r>
          </a:p>
          <a:p>
            <a:pPr lvl="2"/>
            <a:r>
              <a:rPr lang="en-US" altLang="en-US" sz="1800" noProof="0" dirty="0"/>
              <a:t>That copies from the builder’s state into its own state variables</a:t>
            </a:r>
          </a:p>
        </p:txBody>
      </p:sp>
    </p:spTree>
    <p:extLst>
      <p:ext uri="{BB962C8B-B14F-4D97-AF65-F5344CB8AC3E}">
        <p14:creationId xmlns:p14="http://schemas.microsoft.com/office/powerpoint/2010/main" val="3316083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625</Words>
  <Application>Microsoft Office PowerPoint</Application>
  <PresentationFormat>On-screen Show (16:10)</PresentationFormat>
  <Paragraphs>118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Software Engineering and Architecture</vt:lpstr>
      <vt:lpstr>Problem</vt:lpstr>
      <vt:lpstr>Problem</vt:lpstr>
      <vt:lpstr>Usage…</vt:lpstr>
      <vt:lpstr>Exercise</vt:lpstr>
      <vt:lpstr>Bloch’s Builder / Effective Java</vt:lpstr>
      <vt:lpstr>Bloch’s Builder / Effective Java</vt:lpstr>
      <vt:lpstr>Bloch’s Builder / Effective Java</vt:lpstr>
      <vt:lpstr>The Two-Phase Process</vt:lpstr>
      <vt:lpstr>3-1-2 ???</vt:lpstr>
      <vt:lpstr>Another Example</vt:lpstr>
      <vt:lpstr>Effect</vt:lpstr>
      <vt:lpstr>Other Examples</vt:lpstr>
      <vt:lpstr>Analysis</vt:lpstr>
      <vt:lpstr>Why do you need to know?</vt:lpstr>
      <vt:lpstr>Relation to GoF Builder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80</cp:revision>
  <dcterms:created xsi:type="dcterms:W3CDTF">2006-08-16T00:00:00Z</dcterms:created>
  <dcterms:modified xsi:type="dcterms:W3CDTF">2023-10-10T09:00:12Z</dcterms:modified>
</cp:coreProperties>
</file>